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0764838" cy="7704138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6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97" y="62"/>
      </p:cViewPr>
      <p:guideLst>
        <p:guide orient="horz" pos="2426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34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61FDB-7259-4A3E-B8F5-883915DB6AC9}" type="datetimeFigureOut">
              <a:rPr lang="de-DE" smtClean="0"/>
              <a:t>11.01.2024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D9567-2176-4A89-AE2D-0AD4A6D13AFE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870A3-9A88-49E8-9235-E54D80F37386}" type="datetimeFigureOut">
              <a:rPr lang="de-DE" smtClean="0"/>
              <a:t>11.01.2024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1241425"/>
            <a:ext cx="467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842C9-405B-4BEF-B000-A6A920C0CC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92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42C9-405B-4BEF-B000-A6A920C0CC8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52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42C9-405B-4BEF-B000-A6A920C0CC8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70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7363" y="2393278"/>
            <a:ext cx="9150112" cy="165139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14727" y="4365678"/>
            <a:ext cx="7535387" cy="19688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DD2-F996-45BB-946F-5C7851F568C7}" type="datetimeFigureOut">
              <a:rPr lang="de-DE" smtClean="0"/>
              <a:t>11.01.2024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1185-DA7F-4A4B-AA1E-12B995F5BF9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DD2-F996-45BB-946F-5C7851F568C7}" type="datetimeFigureOut">
              <a:rPr lang="de-DE" smtClean="0"/>
              <a:t>11.01.2024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1185-DA7F-4A4B-AA1E-12B995F5BF9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89361" y="308525"/>
            <a:ext cx="2850065" cy="657348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33557" y="308525"/>
            <a:ext cx="8376390" cy="6573484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DD2-F996-45BB-946F-5C7851F568C7}" type="datetimeFigureOut">
              <a:rPr lang="de-DE" smtClean="0"/>
              <a:t>11.01.2024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1185-DA7F-4A4B-AA1E-12B995F5BF9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DD2-F996-45BB-946F-5C7851F568C7}" type="datetimeFigureOut">
              <a:rPr lang="de-DE" smtClean="0"/>
              <a:t>11.01.2024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1185-DA7F-4A4B-AA1E-12B995F5BF9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0348" y="4950624"/>
            <a:ext cx="9150112" cy="153012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50348" y="3265343"/>
            <a:ext cx="9150112" cy="16852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DD2-F996-45BB-946F-5C7851F568C7}" type="datetimeFigureOut">
              <a:rPr lang="de-DE" smtClean="0"/>
              <a:t>11.01.2024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1185-DA7F-4A4B-AA1E-12B995F5BF9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33557" y="1797634"/>
            <a:ext cx="5612293" cy="508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25263" y="1797634"/>
            <a:ext cx="5614162" cy="508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DD2-F996-45BB-946F-5C7851F568C7}" type="datetimeFigureOut">
              <a:rPr lang="de-DE" smtClean="0"/>
              <a:t>11.01.2024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1185-DA7F-4A4B-AA1E-12B995F5BF9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242" y="308523"/>
            <a:ext cx="9688354" cy="128402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8242" y="1724515"/>
            <a:ext cx="4756340" cy="7186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8242" y="2443210"/>
            <a:ext cx="4756340" cy="4438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68389" y="1724515"/>
            <a:ext cx="4758208" cy="7186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68389" y="2443210"/>
            <a:ext cx="4758208" cy="4438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DD2-F996-45BB-946F-5C7851F568C7}" type="datetimeFigureOut">
              <a:rPr lang="de-DE" smtClean="0"/>
              <a:t>11.01.2024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1185-DA7F-4A4B-AA1E-12B995F5BF9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DD2-F996-45BB-946F-5C7851F568C7}" type="datetimeFigureOut">
              <a:rPr lang="de-DE" smtClean="0"/>
              <a:t>11.01.2024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1185-DA7F-4A4B-AA1E-12B995F5BF9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DD2-F996-45BB-946F-5C7851F568C7}" type="datetimeFigureOut">
              <a:rPr lang="de-DE" smtClean="0"/>
              <a:t>11.01.2024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1185-DA7F-4A4B-AA1E-12B995F5BF9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242" y="306739"/>
            <a:ext cx="3541558" cy="130542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08754" y="306741"/>
            <a:ext cx="6017843" cy="65752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8242" y="1612164"/>
            <a:ext cx="3541558" cy="52698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DD2-F996-45BB-946F-5C7851F568C7}" type="datetimeFigureOut">
              <a:rPr lang="de-DE" smtClean="0"/>
              <a:t>11.01.2024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1185-DA7F-4A4B-AA1E-12B995F5BF9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9984" y="5392897"/>
            <a:ext cx="6458903" cy="6366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109984" y="688379"/>
            <a:ext cx="6458903" cy="46224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109984" y="6029558"/>
            <a:ext cx="6458903" cy="9041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DD2-F996-45BB-946F-5C7851F568C7}" type="datetimeFigureOut">
              <a:rPr lang="de-DE" smtClean="0"/>
              <a:t>11.01.2024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1185-DA7F-4A4B-AA1E-12B995F5BF9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8242" y="308523"/>
            <a:ext cx="9688354" cy="1284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8242" y="1797634"/>
            <a:ext cx="9688354" cy="508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8242" y="7140596"/>
            <a:ext cx="2511796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09DD2-F996-45BB-946F-5C7851F568C7}" type="datetimeFigureOut">
              <a:rPr lang="de-DE" smtClean="0"/>
              <a:t>11.01.2024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77988" y="7140596"/>
            <a:ext cx="3408865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/>
              <a:t>jhzugzu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14800" y="7140596"/>
            <a:ext cx="2511796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31185-DA7F-4A4B-AA1E-12B995F5BF9E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rkschule.gaildorf.de/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file:///C:\Users\peths\AppData\Roaming\Microsoft\Signatures\Parkschule_GDF_Standard.jpg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A63002C5-4F2C-4C10-8E5B-163E25EA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43" y="6668190"/>
            <a:ext cx="1310754" cy="59136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97843" y="116945"/>
            <a:ext cx="10369152" cy="734481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72254" y="265244"/>
            <a:ext cx="3168352" cy="345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 allen ist es wichtig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90170" algn="l"/>
              </a:tabLst>
            </a:pPr>
            <a:r>
              <a:rPr lang="de-D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 einen Rahmen von Geborgenheit und Akzeptanz zu schaffen.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90170" algn="l"/>
              </a:tabLst>
            </a:pPr>
            <a:endParaRPr lang="de-DE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90170" algn="l"/>
              </a:tabLst>
            </a:pPr>
            <a:r>
              <a:rPr lang="de-D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ausgehend von Talenten, dich als Person und dein Selbstwertgefühl zu stärken.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90170" algn="l"/>
              </a:tabLst>
            </a:pPr>
            <a:endParaRPr lang="de-DE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Blip>
                <a:blip r:embed="rId4"/>
              </a:buBlip>
              <a:tabLst>
                <a:tab pos="90170" algn="l"/>
              </a:tabLst>
            </a:pPr>
            <a:r>
              <a:rPr lang="de-D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dich auf dein Berufsleben </a:t>
            </a:r>
            <a:r>
              <a:rPr lang="de-DE" sz="1200" dirty="0">
                <a:ea typeface="Calibri" panose="020F0502020204030204" pitchFamily="34" charset="0"/>
                <a:cs typeface="Times New Roman" panose="02020603050405020304" pitchFamily="18" charset="0"/>
              </a:rPr>
              <a:t>und das gesellschaftliche Zusammenleben in unserer Demokratie vorzubereiten.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Blip>
                <a:blip r:embed="rId4"/>
              </a:buBlip>
              <a:tabLst>
                <a:tab pos="90170" algn="l"/>
              </a:tabLst>
            </a:pPr>
            <a:r>
              <a:rPr lang="de-D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 eine wertvolle Schulzeit zu bereiten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Blip>
                <a:blip r:embed="rId4"/>
              </a:buBlip>
              <a:tabLst>
                <a:tab pos="90170" algn="l"/>
              </a:tabLst>
            </a:pPr>
            <a:r>
              <a:rPr lang="de-DE" sz="1200" dirty="0">
                <a:ea typeface="Calibri" panose="020F0502020204030204" pitchFamily="34" charset="0"/>
                <a:cs typeface="Times New Roman" panose="02020603050405020304" pitchFamily="18" charset="0"/>
              </a:rPr>
              <a:t> Projekt-Adventure (in Klasse 7)</a:t>
            </a:r>
            <a:endParaRPr lang="de-DE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Blip>
                <a:blip r:embed="rId4"/>
              </a:buBlip>
              <a:tabLst>
                <a:tab pos="90170" algn="l"/>
              </a:tabLst>
            </a:pPr>
            <a:endParaRPr lang="de-DE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413048" y="5623945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latin typeface="+mj-lt"/>
              </a:rPr>
              <a:t>Unsere Werkrealschule bietet praxisnahes Lernen und  bildet die Grundlagen für weiterführende Schulen  und vielfältige Berufe.</a:t>
            </a:r>
            <a:endParaRPr lang="de-DE" dirty="0">
              <a:latin typeface="+mj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480233" y="187881"/>
            <a:ext cx="3107025" cy="777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Parkschule bietet: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Mittleren Bildungsabschluss in Kl. 10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Hauptschulabschluss in Kl. 9 oder Kl. 10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Ganztagesschule:  Mo. bis Do. 7:40 Uhr – 14:55 Uhr; Fr. 7:40 Uhr – 12:00 Uhr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Hausaufgabenzeit im Unterricht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Erlebnispädagogik „Projekt Adventure“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Viele AG Angebote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Lehrschwimmbecken im Haus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Technik und Hauswirtschaft schon ab Kl.5 </a:t>
            </a:r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Moderne Medienausstattung: 200 iPads,      2 PC-Räume, Lernen mit Onlineplattform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Roboter, 3D Drucker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Berufsorientierung bereits ab Klasse 5</a:t>
            </a:r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Schülerfirma: Kooperationen mit Fa.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Rommelag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Fertighaus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Weiss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BayWa,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Winzenweiler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Stuben, Graf-Pückler-Heim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Außenklasse Sonnenhof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Sprachreise nach England ab Kl.8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Erfolgserlebnisse anstatt Überforderung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Streitschlichter-ausbildung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Unterstützung durch Schulsozialarbeiterinnen un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Beratungslehrer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50000"/>
              </a:lnSpc>
              <a:spcAft>
                <a:spcPts val="1200"/>
              </a:spcAft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F59567A6-0585-4BF9-BF50-04CB0450F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594926"/>
              </p:ext>
            </p:extLst>
          </p:nvPr>
        </p:nvGraphicFramePr>
        <p:xfrm>
          <a:off x="3955072" y="3081675"/>
          <a:ext cx="2988310" cy="147243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43355">
                  <a:extLst>
                    <a:ext uri="{9D8B030D-6E8A-4147-A177-3AD203B41FA5}">
                      <a16:colId xmlns:a16="http://schemas.microsoft.com/office/drawing/2014/main" val="2293593559"/>
                    </a:ext>
                  </a:extLst>
                </a:gridCol>
                <a:gridCol w="1544955">
                  <a:extLst>
                    <a:ext uri="{9D8B030D-6E8A-4147-A177-3AD203B41FA5}">
                      <a16:colId xmlns:a16="http://schemas.microsoft.com/office/drawing/2014/main" val="3851840459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</a:rPr>
                        <a:t>Abteilung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</a:rPr>
                        <a:t>Bildungspartner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345486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Industrie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Fa. Rommelag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91407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Handwerk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Fertighaus Weiss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360076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Kaufmännische Abteilung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BayWa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71370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Gastronomie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Winzenweiler Stuben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93419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Soziale Abteilung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Graf-Pückler-Heim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5567798"/>
                  </a:ext>
                </a:extLst>
              </a:tr>
            </a:tbl>
          </a:graphicData>
        </a:graphic>
      </p:graphicFrame>
      <p:sp>
        <p:nvSpPr>
          <p:cNvPr id="25" name="Textfeld 24">
            <a:extLst>
              <a:ext uri="{FF2B5EF4-FFF2-40B4-BE49-F238E27FC236}">
                <a16:creationId xmlns:a16="http://schemas.microsoft.com/office/drawing/2014/main" id="{C97A8C45-37DA-4E49-913B-8823F531811B}"/>
              </a:ext>
            </a:extLst>
          </p:cNvPr>
          <p:cNvSpPr txBox="1"/>
          <p:nvPr/>
        </p:nvSpPr>
        <p:spPr>
          <a:xfrm>
            <a:off x="3716655" y="242377"/>
            <a:ext cx="3641194" cy="2626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>
              <a:lnSpc>
                <a:spcPct val="115000"/>
              </a:lnSpc>
            </a:pPr>
            <a:r>
              <a:rPr lang="de-D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Unsere Schülerfirma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4"/>
              </a:buBlip>
            </a:pP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besteht seit über 14 Jahren.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4"/>
              </a:buBlip>
            </a:pP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4"/>
              </a:buBlip>
            </a:pP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2015/2016 erhielten wir für unsere Schülerfirma den ersten Platz des Würth Bildungspreises in Baden -Württemberg.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4"/>
              </a:buBlip>
            </a:pP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Bewerbungstraining und Vorstellungsgespräche mit den Bildungspartnern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363A1B4-99EF-484E-B79E-0F2CE433F396}"/>
              </a:ext>
            </a:extLst>
          </p:cNvPr>
          <p:cNvSpPr txBox="1"/>
          <p:nvPr/>
        </p:nvSpPr>
        <p:spPr>
          <a:xfrm>
            <a:off x="3757449" y="4747823"/>
            <a:ext cx="3641194" cy="1316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4"/>
              </a:buBlip>
            </a:pP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Wöchentliches Arbeiten bei und mit den Bildungspartnern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Schüler/innen erhalten die Chance auf einen Ausbildungsplatz bei den beteiligten Firmen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10A86D8-3078-4940-A76E-499359E94658}"/>
              </a:ext>
            </a:extLst>
          </p:cNvPr>
          <p:cNvSpPr txBox="1"/>
          <p:nvPr/>
        </p:nvSpPr>
        <p:spPr>
          <a:xfrm>
            <a:off x="3757449" y="6177942"/>
            <a:ext cx="53818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www.parkis-schuelerfirma.de</a:t>
            </a:r>
            <a:r>
              <a:rPr lang="de-DE" sz="2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62E98D0-BE63-4C7D-919D-39A432DD7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621" y="6460199"/>
            <a:ext cx="981541" cy="103031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8B5F4166-637B-4752-9C3C-0C492815AB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21" y="3431727"/>
            <a:ext cx="1170533" cy="1956986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907F2944-219E-4A61-A180-88AEC5D6B0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4356" y="3380625"/>
            <a:ext cx="1691374" cy="954108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4E55EB96-1937-45F2-8511-378928D380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4355" y="4410220"/>
            <a:ext cx="1691373" cy="962706"/>
          </a:xfrm>
          <a:prstGeom prst="rect">
            <a:avLst/>
          </a:prstGeom>
        </p:spPr>
      </p:pic>
      <p:graphicFrame>
        <p:nvGraphicFramePr>
          <p:cNvPr id="33" name="Tabelle 33">
            <a:extLst>
              <a:ext uri="{FF2B5EF4-FFF2-40B4-BE49-F238E27FC236}">
                <a16:creationId xmlns:a16="http://schemas.microsoft.com/office/drawing/2014/main" id="{2771DD7F-E64A-4EA4-B60A-1E9B2DBA6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885446"/>
              </p:ext>
            </p:extLst>
          </p:nvPr>
        </p:nvGraphicFramePr>
        <p:xfrm>
          <a:off x="1" y="-367319"/>
          <a:ext cx="10764837" cy="647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4837">
                  <a:extLst>
                    <a:ext uri="{9D8B030D-6E8A-4147-A177-3AD203B41FA5}">
                      <a16:colId xmlns:a16="http://schemas.microsoft.com/office/drawing/2014/main" val="2902579757"/>
                    </a:ext>
                  </a:extLst>
                </a:gridCol>
              </a:tblGrid>
              <a:tr h="64741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55789"/>
                  </a:ext>
                </a:extLst>
              </a:tr>
            </a:tbl>
          </a:graphicData>
        </a:graphic>
      </p:graphicFrame>
      <p:graphicFrame>
        <p:nvGraphicFramePr>
          <p:cNvPr id="34" name="Tabelle 34">
            <a:extLst>
              <a:ext uri="{FF2B5EF4-FFF2-40B4-BE49-F238E27FC236}">
                <a16:creationId xmlns:a16="http://schemas.microsoft.com/office/drawing/2014/main" id="{53608163-D145-4683-8BEE-1F258FBC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455217"/>
              </p:ext>
            </p:extLst>
          </p:nvPr>
        </p:nvGraphicFramePr>
        <p:xfrm>
          <a:off x="1" y="7450523"/>
          <a:ext cx="10764837" cy="59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4837">
                  <a:extLst>
                    <a:ext uri="{9D8B030D-6E8A-4147-A177-3AD203B41FA5}">
                      <a16:colId xmlns:a16="http://schemas.microsoft.com/office/drawing/2014/main" val="2796181533"/>
                    </a:ext>
                  </a:extLst>
                </a:gridCol>
              </a:tblGrid>
              <a:tr h="59136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3114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 4">
            <a:extLst>
              <a:ext uri="{FF2B5EF4-FFF2-40B4-BE49-F238E27FC236}">
                <a16:creationId xmlns:a16="http://schemas.microsoft.com/office/drawing/2014/main" id="{9634B2A7-A5A0-42EB-9A00-1144BF68CD45}"/>
              </a:ext>
            </a:extLst>
          </p:cNvPr>
          <p:cNvPicPr/>
          <p:nvPr/>
        </p:nvPicPr>
        <p:blipFill>
          <a:blip r:embed="rId3" cstate="print"/>
          <a:srcRect l="26728" t="5864" r="553"/>
          <a:stretch>
            <a:fillRect/>
          </a:stretch>
        </p:blipFill>
        <p:spPr bwMode="auto">
          <a:xfrm>
            <a:off x="368849" y="288816"/>
            <a:ext cx="3094580" cy="130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2DAC007-E10F-45C8-9C16-8612DF130307}"/>
              </a:ext>
            </a:extLst>
          </p:cNvPr>
          <p:cNvGrpSpPr/>
          <p:nvPr/>
        </p:nvGrpSpPr>
        <p:grpSpPr>
          <a:xfrm>
            <a:off x="1777181" y="1530599"/>
            <a:ext cx="1419228" cy="775737"/>
            <a:chOff x="243019" y="-361278"/>
            <a:chExt cx="1524000" cy="752475"/>
          </a:xfrm>
        </p:grpSpPr>
        <p:sp>
          <p:nvSpPr>
            <p:cNvPr id="30" name="Textfeld 28">
              <a:extLst>
                <a:ext uri="{FF2B5EF4-FFF2-40B4-BE49-F238E27FC236}">
                  <a16:creationId xmlns:a16="http://schemas.microsoft.com/office/drawing/2014/main" id="{FEDF15DE-6B19-45F6-B89C-5F3614C58805}"/>
                </a:ext>
              </a:extLst>
            </p:cNvPr>
            <p:cNvSpPr txBox="1"/>
            <p:nvPr/>
          </p:nvSpPr>
          <p:spPr>
            <a:xfrm>
              <a:off x="359500" y="-284386"/>
              <a:ext cx="1343365" cy="6667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Wir freuen uns   auf dich!</a:t>
              </a:r>
            </a:p>
          </p:txBody>
        </p:sp>
        <p:sp>
          <p:nvSpPr>
            <p:cNvPr id="31" name="Ovale Legende 27">
              <a:extLst>
                <a:ext uri="{FF2B5EF4-FFF2-40B4-BE49-F238E27FC236}">
                  <a16:creationId xmlns:a16="http://schemas.microsoft.com/office/drawing/2014/main" id="{1AE3B4F6-CC50-493A-BEE4-BF172E0FD8FB}"/>
                </a:ext>
              </a:extLst>
            </p:cNvPr>
            <p:cNvSpPr/>
            <p:nvPr/>
          </p:nvSpPr>
          <p:spPr>
            <a:xfrm>
              <a:off x="243019" y="-361278"/>
              <a:ext cx="1524000" cy="752475"/>
            </a:xfrm>
            <a:prstGeom prst="wedgeEllipseCallout">
              <a:avLst>
                <a:gd name="adj1" fmla="val -58296"/>
                <a:gd name="adj2" fmla="val -99589"/>
              </a:avLst>
            </a:prstGeom>
            <a:noFill/>
            <a:ln>
              <a:solidFill>
                <a:srgbClr val="83E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96847" y="1993155"/>
            <a:ext cx="2838583" cy="274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Anmeldung</a:t>
            </a:r>
          </a:p>
          <a:p>
            <a:endParaRPr lang="de-DE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375">
              <a:lnSpc>
                <a:spcPts val="1610"/>
              </a:lnSpc>
              <a:spcBef>
                <a:spcPts val="460"/>
              </a:spcBef>
            </a:pPr>
            <a:r>
              <a:rPr lang="de-DE" sz="1200" dirty="0"/>
              <a:t> </a:t>
            </a:r>
            <a:r>
              <a:rPr lang="de-DE" sz="1400" b="1" dirty="0"/>
              <a:t>Mittwoch, 06. März 2024</a:t>
            </a:r>
          </a:p>
          <a:p>
            <a:pPr marL="79375">
              <a:lnSpc>
                <a:spcPts val="1610"/>
              </a:lnSpc>
              <a:spcBef>
                <a:spcPts val="460"/>
              </a:spcBef>
            </a:pPr>
            <a:r>
              <a:rPr lang="de-DE" sz="1400" b="1" dirty="0"/>
              <a:t> Donnerstag, 07. März 2024</a:t>
            </a:r>
          </a:p>
          <a:p>
            <a:pPr marL="79375">
              <a:lnSpc>
                <a:spcPts val="1610"/>
              </a:lnSpc>
              <a:spcBef>
                <a:spcPts val="460"/>
              </a:spcBef>
            </a:pPr>
            <a:endParaRPr lang="de-DE" sz="1100" b="1" dirty="0">
              <a:solidFill>
                <a:srgbClr val="80808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de-DE" sz="1400" dirty="0"/>
              <a:t>Bitte bringen Sie folgende Unterlagen mit:</a:t>
            </a:r>
          </a:p>
          <a:p>
            <a:pPr lvl="0">
              <a:buFont typeface="Arial" pitchFamily="34" charset="0"/>
              <a:buChar char="•"/>
            </a:pPr>
            <a:r>
              <a:rPr lang="de-DE" sz="1400" dirty="0"/>
              <a:t> Grundschulempfehlung (Blatt 3 +4)</a:t>
            </a:r>
          </a:p>
          <a:p>
            <a:pPr lvl="0">
              <a:buFont typeface="Arial" pitchFamily="34" charset="0"/>
              <a:buChar char="•"/>
            </a:pPr>
            <a:r>
              <a:rPr lang="de-DE" sz="1400" dirty="0"/>
              <a:t> Impfpass</a:t>
            </a:r>
          </a:p>
          <a:p>
            <a:pPr lvl="0">
              <a:buFont typeface="Arial" pitchFamily="34" charset="0"/>
              <a:buChar char="•"/>
            </a:pPr>
            <a:r>
              <a:rPr lang="de-DE" sz="1400" dirty="0"/>
              <a:t> Geburtsurkunde/Stammbuch/Pass</a:t>
            </a:r>
          </a:p>
          <a:p>
            <a:pPr lvl="0">
              <a:buFont typeface="Arial" pitchFamily="34" charset="0"/>
              <a:buChar char="•"/>
            </a:pPr>
            <a:r>
              <a:rPr lang="de-DE" sz="1400" dirty="0"/>
              <a:t> Evtl. Passbild für die Fahrkarte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7881" y="827513"/>
            <a:ext cx="33123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400" dirty="0">
              <a:solidFill>
                <a:srgbClr val="00B05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781499" y="922527"/>
            <a:ext cx="3528392" cy="173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Beispiele </a:t>
            </a:r>
            <a:r>
              <a:rPr lang="de-DE" b="1" dirty="0"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de-DE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nserer AG Angebote</a:t>
            </a:r>
            <a:endParaRPr lang="de-DE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400" b="1" i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400" b="1" i="1" u="none" strike="noStrike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400" b="1" i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kumimoji="0" lang="de-DE" sz="1400" b="1" i="1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559427" y="644920"/>
            <a:ext cx="2952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 </a:t>
            </a:r>
          </a:p>
        </p:txBody>
      </p:sp>
      <p:sp>
        <p:nvSpPr>
          <p:cNvPr id="25" name="Rechteck 24"/>
          <p:cNvSpPr/>
          <p:nvPr/>
        </p:nvSpPr>
        <p:spPr>
          <a:xfrm>
            <a:off x="7434647" y="5163676"/>
            <a:ext cx="309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dirty="0"/>
              <a:t>Informationen für Eltern </a:t>
            </a:r>
          </a:p>
          <a:p>
            <a:pPr algn="ctr"/>
            <a:r>
              <a:rPr lang="de-DE" dirty="0"/>
              <a:t>von Viertklässlern</a:t>
            </a:r>
          </a:p>
          <a:p>
            <a:pPr algn="ctr"/>
            <a:endParaRPr lang="de-DE" sz="1200" dirty="0"/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l="-605" t="32435" r="605" b="-6068"/>
          <a:stretch/>
        </p:blipFill>
        <p:spPr bwMode="auto">
          <a:xfrm>
            <a:off x="7669121" y="4130643"/>
            <a:ext cx="2592288" cy="143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Bild 1">
            <a:extLst>
              <a:ext uri="{FF2B5EF4-FFF2-40B4-BE49-F238E27FC236}">
                <a16:creationId xmlns:a16="http://schemas.microsoft.com/office/drawing/2014/main" id="{734BFABD-29F8-473F-98C0-E5C4C6138C3F}"/>
              </a:ext>
            </a:extLst>
          </p:cNvPr>
          <p:cNvPicPr/>
          <p:nvPr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731" y="272832"/>
            <a:ext cx="216217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5F5FAC4F-2284-4365-815E-6CA5743AE447}"/>
              </a:ext>
            </a:extLst>
          </p:cNvPr>
          <p:cNvSpPr txBox="1"/>
          <p:nvPr/>
        </p:nvSpPr>
        <p:spPr>
          <a:xfrm>
            <a:off x="7393161" y="1397325"/>
            <a:ext cx="3165046" cy="2581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de-DE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Herzlich Willkommen</a:t>
            </a:r>
            <a:endParaRPr lang="de-DE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freuen uns auf ein gemeinsames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800" b="1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Voneinander - </a:t>
            </a:r>
            <a:r>
              <a:rPr lang="de-DE" b="1" i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Miteinander  </a:t>
            </a:r>
            <a:r>
              <a:rPr lang="de-DE" sz="1800" b="1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Füreinander</a:t>
            </a:r>
            <a:endParaRPr lang="de-DE" sz="14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3F8B84-C82E-4E65-B6A4-6A25BB88B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553" y="6881306"/>
            <a:ext cx="1449647" cy="6533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7A8B2E5-A438-449B-A9FC-8123B5DCD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748" y="6883244"/>
            <a:ext cx="1313182" cy="59185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D57E66C-5EAB-48BF-8169-305C9D446B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381" y="6881307"/>
            <a:ext cx="1310754" cy="591363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8EEBE2F8-2993-464A-B986-E56D9522901A}"/>
              </a:ext>
            </a:extLst>
          </p:cNvPr>
          <p:cNvSpPr txBox="1"/>
          <p:nvPr/>
        </p:nvSpPr>
        <p:spPr>
          <a:xfrm>
            <a:off x="503429" y="4871765"/>
            <a:ext cx="2356322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100" dirty="0"/>
              <a:t>Parkschule Gaildorf</a:t>
            </a:r>
          </a:p>
          <a:p>
            <a:pPr algn="ctr"/>
            <a:r>
              <a:rPr lang="de-DE" sz="1100" dirty="0"/>
              <a:t>Schloss-Straße 26</a:t>
            </a:r>
          </a:p>
          <a:p>
            <a:pPr algn="ctr"/>
            <a:r>
              <a:rPr lang="de-DE" sz="1100" dirty="0"/>
              <a:t>74405 Gaildorf</a:t>
            </a:r>
          </a:p>
          <a:p>
            <a:pPr algn="ctr"/>
            <a:r>
              <a:rPr lang="de-DE" sz="1100" dirty="0"/>
              <a:t>Tel.: 07971 / 253400</a:t>
            </a:r>
          </a:p>
          <a:p>
            <a:pPr algn="ctr"/>
            <a:r>
              <a:rPr lang="de-DE" sz="1100" dirty="0"/>
              <a:t>Fax: 07971 / 253430</a:t>
            </a:r>
          </a:p>
          <a:p>
            <a:pPr algn="ctr"/>
            <a:r>
              <a:rPr lang="de-DE" sz="1100" dirty="0"/>
              <a:t>sekretariat@parkschule.gaildorf.de</a:t>
            </a:r>
          </a:p>
          <a:p>
            <a:pPr algn="ctr"/>
            <a:r>
              <a:rPr lang="de-DE" sz="1100" dirty="0">
                <a:hlinkClick r:id="rId8"/>
              </a:rPr>
              <a:t>www.parkschule.gaildorf.de</a:t>
            </a:r>
            <a:endParaRPr lang="de-DE" sz="1100" dirty="0"/>
          </a:p>
          <a:p>
            <a:pPr algn="ctr"/>
            <a:endParaRPr lang="de-DE" sz="1100" dirty="0"/>
          </a:p>
          <a:p>
            <a:r>
              <a:rPr lang="de-DE" sz="1100" dirty="0"/>
              <a:t>Schulleitung:  Frau Peth (Rektorin)</a:t>
            </a:r>
          </a:p>
          <a:p>
            <a:pPr algn="ctr"/>
            <a:r>
              <a:rPr lang="de-DE" sz="1100" dirty="0"/>
              <a:t>                        Frau Banz (Konrektorin)</a:t>
            </a:r>
          </a:p>
          <a:p>
            <a:r>
              <a:rPr lang="de-DE" sz="1100" dirty="0"/>
              <a:t>Sekretariat:    Frau Urban</a:t>
            </a:r>
          </a:p>
          <a:p>
            <a:pPr algn="ctr"/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E8C8AE3-1917-4C84-A3BA-CBAA3C2285E2}"/>
              </a:ext>
            </a:extLst>
          </p:cNvPr>
          <p:cNvSpPr txBox="1"/>
          <p:nvPr/>
        </p:nvSpPr>
        <p:spPr>
          <a:xfrm>
            <a:off x="3687076" y="313301"/>
            <a:ext cx="3427515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Die schulische Entwicklung eines Kindes hängt wesentlich davon ab, dass es sich       in seiner Schule wohlfühlt.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2D3C989-3AE6-4E9F-8645-737C2D99F916}"/>
              </a:ext>
            </a:extLst>
          </p:cNvPr>
          <p:cNvSpPr txBox="1"/>
          <p:nvPr/>
        </p:nvSpPr>
        <p:spPr>
          <a:xfrm>
            <a:off x="3950429" y="5656119"/>
            <a:ext cx="307051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Nachmittag der offenen Tür</a:t>
            </a:r>
          </a:p>
          <a:p>
            <a:endParaRPr lang="de-DE" sz="1200" dirty="0">
              <a:solidFill>
                <a:srgbClr val="00B050"/>
              </a:solidFill>
            </a:endParaRPr>
          </a:p>
          <a:p>
            <a:r>
              <a:rPr lang="de-DE" sz="1400" b="1" dirty="0">
                <a:solidFill>
                  <a:srgbClr val="00B050"/>
                </a:solidFill>
              </a:rPr>
              <a:t>       Mittwoch, 28. Februar 2024</a:t>
            </a:r>
          </a:p>
          <a:p>
            <a:r>
              <a:rPr lang="de-DE" sz="1400" dirty="0">
                <a:solidFill>
                  <a:srgbClr val="00B050"/>
                </a:solidFill>
              </a:rPr>
              <a:t>       von 14.00 Uhr bis 16.00 Uhr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9A9EF55-E1DD-47F6-BCD6-1F12BB05BC5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7159" b="-1"/>
          <a:stretch/>
        </p:blipFill>
        <p:spPr>
          <a:xfrm>
            <a:off x="3704653" y="1828510"/>
            <a:ext cx="1677766" cy="1173169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ED2F89D3-E71A-4D31-8372-DC54B2CA0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0851" y="1906884"/>
            <a:ext cx="1520205" cy="108948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DC9CC9C2-0C20-48A1-AD72-C624556ED7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0545" y="3228255"/>
            <a:ext cx="1520204" cy="93523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125A14DA-2FA1-42A8-A583-B75D5763D3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4455" y="4409522"/>
            <a:ext cx="1771456" cy="799625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4CA0609D-AEBD-4F30-850A-96A96BA041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87076" y="3234924"/>
            <a:ext cx="1716029" cy="9393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65B17305-CAFA-4474-BB0B-F7AD35990D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42034" y="4407782"/>
            <a:ext cx="1548000" cy="773134"/>
          </a:xfrm>
          <a:prstGeom prst="rect">
            <a:avLst/>
          </a:prstGeom>
        </p:spPr>
      </p:pic>
      <p:graphicFrame>
        <p:nvGraphicFramePr>
          <p:cNvPr id="42" name="Tabelle 42">
            <a:extLst>
              <a:ext uri="{FF2B5EF4-FFF2-40B4-BE49-F238E27FC236}">
                <a16:creationId xmlns:a16="http://schemas.microsoft.com/office/drawing/2014/main" id="{4B0BB32E-DC35-47DC-BCFD-C9E77562E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489337"/>
              </p:ext>
            </p:extLst>
          </p:nvPr>
        </p:nvGraphicFramePr>
        <p:xfrm>
          <a:off x="-9331" y="-29787"/>
          <a:ext cx="1076483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4837">
                  <a:extLst>
                    <a:ext uri="{9D8B030D-6E8A-4147-A177-3AD203B41FA5}">
                      <a16:colId xmlns:a16="http://schemas.microsoft.com/office/drawing/2014/main" val="314725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312152"/>
                  </a:ext>
                </a:extLst>
              </a:tr>
            </a:tbl>
          </a:graphicData>
        </a:graphic>
      </p:graphicFrame>
      <p:graphicFrame>
        <p:nvGraphicFramePr>
          <p:cNvPr id="43" name="Tabelle 43">
            <a:extLst>
              <a:ext uri="{FF2B5EF4-FFF2-40B4-BE49-F238E27FC236}">
                <a16:creationId xmlns:a16="http://schemas.microsoft.com/office/drawing/2014/main" id="{403424F9-9B29-403C-B283-5EE1C55C0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174397"/>
              </p:ext>
            </p:extLst>
          </p:nvPr>
        </p:nvGraphicFramePr>
        <p:xfrm>
          <a:off x="25352" y="7547357"/>
          <a:ext cx="10755506" cy="591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5506">
                  <a:extLst>
                    <a:ext uri="{9D8B030D-6E8A-4147-A177-3AD203B41FA5}">
                      <a16:colId xmlns:a16="http://schemas.microsoft.com/office/drawing/2014/main" val="3245451716"/>
                    </a:ext>
                  </a:extLst>
                </a:gridCol>
              </a:tblGrid>
              <a:tr h="59124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289043"/>
                  </a:ext>
                </a:extLst>
              </a:tr>
            </a:tbl>
          </a:graphicData>
        </a:graphic>
      </p:graphicFrame>
      <p:pic>
        <p:nvPicPr>
          <p:cNvPr id="36" name="Grafik 35">
            <a:extLst>
              <a:ext uri="{FF2B5EF4-FFF2-40B4-BE49-F238E27FC236}">
                <a16:creationId xmlns:a16="http://schemas.microsoft.com/office/drawing/2014/main" id="{97570679-F88A-44FB-AB51-7FA57A41B0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8926" y="6904608"/>
            <a:ext cx="1313185" cy="59185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7A09A9A-8693-4104-A160-019B85C3D4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35852" y="353743"/>
            <a:ext cx="2494258" cy="11196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Benutzerdefiniert</PresentationFormat>
  <Paragraphs>92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Symbol</vt:lpstr>
      <vt:lpstr>Larissa-Design</vt:lpstr>
      <vt:lpstr>PowerPoint-Präsentation</vt:lpstr>
      <vt:lpstr>PowerPoint-Präsentation</vt:lpstr>
    </vt:vector>
  </TitlesOfParts>
  <Company>Frost-RL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Sabine Peth</dc:creator>
  <cp:lastModifiedBy>Urban, Anita</cp:lastModifiedBy>
  <cp:revision>32</cp:revision>
  <cp:lastPrinted>2024-01-11T12:56:42Z</cp:lastPrinted>
  <dcterms:created xsi:type="dcterms:W3CDTF">2015-01-08T19:04:16Z</dcterms:created>
  <dcterms:modified xsi:type="dcterms:W3CDTF">2024-01-11T12:57:28Z</dcterms:modified>
</cp:coreProperties>
</file>